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67" r:id="rId2"/>
    <p:sldId id="3409" r:id="rId3"/>
    <p:sldId id="3410" r:id="rId4"/>
    <p:sldId id="3411" r:id="rId5"/>
    <p:sldId id="3412" r:id="rId6"/>
    <p:sldId id="3413" r:id="rId7"/>
    <p:sldId id="3414" r:id="rId8"/>
    <p:sldId id="3415" r:id="rId9"/>
    <p:sldId id="3416" r:id="rId10"/>
    <p:sldId id="3417" r:id="rId11"/>
    <p:sldId id="3418" r:id="rId12"/>
    <p:sldId id="3419" r:id="rId13"/>
    <p:sldId id="3420" r:id="rId14"/>
    <p:sldId id="3421" r:id="rId15"/>
    <p:sldId id="3422" r:id="rId16"/>
    <p:sldId id="3423" r:id="rId17"/>
    <p:sldId id="3424" r:id="rId18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988" autoAdjust="0"/>
  </p:normalViewPr>
  <p:slideViewPr>
    <p:cSldViewPr showGuides="1">
      <p:cViewPr varScale="1">
        <p:scale>
          <a:sx n="105" d="100"/>
          <a:sy n="105" d="100"/>
        </p:scale>
        <p:origin x="750" y="114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32829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26156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60861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1644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39990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25213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43606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6179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873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74885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0810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r>
              <a:rPr kumimoji="0" lang="en-US" altLang="zh-CN" sz="3600" b="1" i="1" u="sng" strike="noStrike" kern="1200" cap="none" spc="0" normalizeH="0" baseline="0" noProof="0" dirty="0" smtClean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x</a:t>
            </a:r>
            <a:r>
              <a:rPr kumimoji="0" lang="zh-CN" altLang="zh-CN" sz="3600" b="1" i="0" u="sng" strike="noStrike" kern="1200" cap="none" spc="0" normalizeH="0" baseline="0" noProof="0" dirty="0" smtClean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、</a:t>
            </a:r>
            <a:r>
              <a:rPr kumimoji="0" lang="en-US" altLang="zh-CN" sz="3600" b="1" i="1" u="sng" strike="noStrike" kern="1200" cap="none" spc="0" normalizeH="0" baseline="0" noProof="0" dirty="0" smtClean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85790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82263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24841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7280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123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9C0D120-5112-8701-D9DA-79B6B9FFF0CE}"/>
              </a:ext>
            </a:extLst>
          </p:cNvPr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37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230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tif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01B862FB-258E-3AF4-E351-A4D5F3BD4988}"/>
              </a:ext>
            </a:extLst>
          </p:cNvPr>
          <p:cNvSpPr txBox="1"/>
          <p:nvPr/>
        </p:nvSpPr>
        <p:spPr>
          <a:xfrm>
            <a:off x="1127655" y="2492935"/>
            <a:ext cx="10512730" cy="12609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课时　变量与函数</a:t>
            </a: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5625" y="620805"/>
            <a:ext cx="1089718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长方形的周长为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 cm,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其中一边长为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cm,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面积为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cm</a:t>
            </a:r>
            <a:r>
              <a:rPr lang="en-US" altLang="zh-CN" sz="36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则在这样的长方形中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的关系可以写</a:t>
            </a:r>
            <a:r>
              <a:rPr lang="zh-CN" altLang="zh-CN" sz="3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endParaRPr lang="en-US" altLang="zh-CN" sz="3600" b="1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sz="36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有一辆汽车储油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L,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从某地出发后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每行驶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km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耗油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L,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如果设剩余油量为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(L),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行驶的路程为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(km),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的关系式为</a:t>
            </a:r>
            <a:r>
              <a:rPr lang="zh-CN" altLang="zh-CN" sz="36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zh-CN" altLang="zh-CN" sz="36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43670" y="2348925"/>
            <a:ext cx="36407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x-x</a:t>
            </a:r>
            <a:r>
              <a:rPr lang="en-US" altLang="zh-CN" sz="36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(0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&lt;x&lt;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12)</a:t>
            </a:r>
            <a:endParaRPr lang="zh-CN" alt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4871915" y="4653085"/>
                <a:ext cx="5388655" cy="9214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50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≤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≤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𝟐𝟓𝟎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</m:oMath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1915" y="4653085"/>
                <a:ext cx="5388655" cy="921471"/>
              </a:xfrm>
              <a:prstGeom prst="rect">
                <a:avLst/>
              </a:prstGeom>
              <a:blipFill>
                <a:blip r:embed="rId3"/>
                <a:stretch>
                  <a:fillRect l="-3394" b="-86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2555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9609" y="507776"/>
            <a:ext cx="1116077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某商店为了减少某种商品的积压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采取降价销售的策略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某商品原价为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520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件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随着不同幅度的降价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每降价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日销量增加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件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该商品降价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与日销量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件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之间的关系如下表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563388"/>
              </p:ext>
            </p:extLst>
          </p:nvPr>
        </p:nvGraphicFramePr>
        <p:xfrm>
          <a:off x="2351736" y="2889567"/>
          <a:ext cx="7416519" cy="1033780"/>
        </p:xfrm>
        <a:graphic>
          <a:graphicData uri="http://schemas.openxmlformats.org/drawingml/2006/table">
            <a:tbl>
              <a:tblPr firstRow="1" firstCol="1" bandRow="1"/>
              <a:tblGrid>
                <a:gridCol w="2224955">
                  <a:extLst>
                    <a:ext uri="{9D8B030D-6E8A-4147-A177-3AD203B41FA5}">
                      <a16:colId xmlns:a16="http://schemas.microsoft.com/office/drawing/2014/main" val="2554700266"/>
                    </a:ext>
                  </a:extLst>
                </a:gridCol>
                <a:gridCol w="741652">
                  <a:extLst>
                    <a:ext uri="{9D8B030D-6E8A-4147-A177-3AD203B41FA5}">
                      <a16:colId xmlns:a16="http://schemas.microsoft.com/office/drawing/2014/main" val="1961034347"/>
                    </a:ext>
                  </a:extLst>
                </a:gridCol>
                <a:gridCol w="741652">
                  <a:extLst>
                    <a:ext uri="{9D8B030D-6E8A-4147-A177-3AD203B41FA5}">
                      <a16:colId xmlns:a16="http://schemas.microsoft.com/office/drawing/2014/main" val="338342238"/>
                    </a:ext>
                  </a:extLst>
                </a:gridCol>
                <a:gridCol w="741652">
                  <a:extLst>
                    <a:ext uri="{9D8B030D-6E8A-4147-A177-3AD203B41FA5}">
                      <a16:colId xmlns:a16="http://schemas.microsoft.com/office/drawing/2014/main" val="488148846"/>
                    </a:ext>
                  </a:extLst>
                </a:gridCol>
                <a:gridCol w="741652">
                  <a:extLst>
                    <a:ext uri="{9D8B030D-6E8A-4147-A177-3AD203B41FA5}">
                      <a16:colId xmlns:a16="http://schemas.microsoft.com/office/drawing/2014/main" val="1089629286"/>
                    </a:ext>
                  </a:extLst>
                </a:gridCol>
                <a:gridCol w="741652">
                  <a:extLst>
                    <a:ext uri="{9D8B030D-6E8A-4147-A177-3AD203B41FA5}">
                      <a16:colId xmlns:a16="http://schemas.microsoft.com/office/drawing/2014/main" val="1405163064"/>
                    </a:ext>
                  </a:extLst>
                </a:gridCol>
                <a:gridCol w="741652">
                  <a:extLst>
                    <a:ext uri="{9D8B030D-6E8A-4147-A177-3AD203B41FA5}">
                      <a16:colId xmlns:a16="http://schemas.microsoft.com/office/drawing/2014/main" val="251292038"/>
                    </a:ext>
                  </a:extLst>
                </a:gridCol>
                <a:gridCol w="741652">
                  <a:extLst>
                    <a:ext uri="{9D8B030D-6E8A-4147-A177-3AD203B41FA5}">
                      <a16:colId xmlns:a16="http://schemas.microsoft.com/office/drawing/2014/main" val="1427727083"/>
                    </a:ext>
                  </a:extLst>
                </a:gridCol>
              </a:tblGrid>
              <a:tr h="2178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降价</a:t>
                      </a:r>
                      <a:r>
                        <a:rPr lang="en-US" sz="3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x/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元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2033084"/>
                  </a:ext>
                </a:extLst>
              </a:tr>
              <a:tr h="2178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日销量</a:t>
                      </a:r>
                      <a:r>
                        <a:rPr lang="en-US" sz="32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y/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件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150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155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160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165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175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180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6978439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473344" y="4005040"/>
            <a:ext cx="85972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上表中的自变量是什么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因变量是什么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1973" y="4725090"/>
            <a:ext cx="105847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:(1)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日销量随降价的改变而改变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降价是自变量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日销量是因变量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831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9610" y="620805"/>
            <a:ext cx="34243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求表中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9610" y="1409064"/>
            <a:ext cx="109447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从表中可以看出每降价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日销量增加 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件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日销量与降价之间的关系为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日销量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150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降价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÷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600" b="1" dirty="0" smtClean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 smtClean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170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5600" y="3305318"/>
            <a:ext cx="114906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若该商品的售价为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440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求该商品的日销量为多少件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7605" y="4320981"/>
            <a:ext cx="102967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当该商品的售价为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440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元时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该商品的日销量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150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(520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440)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÷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190(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件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092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69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151865" y="844613"/>
            <a:ext cx="3312230" cy="504035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51615" y="1628875"/>
            <a:ext cx="1123278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(2024·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湖南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下列关系式中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不是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的函数的是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1199659" y="2852960"/>
                <a:ext cx="8280575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</a:t>
                </a:r>
                <a:r>
                  <a:rPr lang="en-US" altLang="zh-CN" sz="3600" b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B.</a:t>
                </a:r>
                <a:r>
                  <a:rPr lang="en-US" altLang="zh-CN" sz="3600" b="1" i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30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+2</a:t>
                </a:r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=3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</a:t>
                </a:r>
                <a:r>
                  <a:rPr lang="en-US" altLang="zh-CN" sz="3600" b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D.</a:t>
                </a:r>
                <a:r>
                  <a:rPr lang="en-US" altLang="zh-CN" sz="3600" b="1" i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=3(</a:t>
                </a:r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-1)</a:t>
                </a:r>
                <a:r>
                  <a:rPr lang="en-US" altLang="zh-CN" sz="3600" b="1" baseline="30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-4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9659" y="2852960"/>
                <a:ext cx="8280575" cy="1754326"/>
              </a:xfrm>
              <a:prstGeom prst="rect">
                <a:avLst/>
              </a:prstGeom>
              <a:blipFill>
                <a:blip r:embed="rId4"/>
                <a:stretch>
                  <a:fillRect l="-2283" b="-62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10488305" y="1884177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72340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3620" y="549705"/>
            <a:ext cx="109447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小韦同学周末的红色之旅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坐爸爸的车去百色起义纪念馆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从家里行驶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千米后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进入高速公路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在高速公路上保持匀速行驶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小韦记录高速公路上行驶的时间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和路程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数据如下表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按照这个速度行驶了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小时进入高速路出口匝道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再行驶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千米抵达纪念馆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则小韦家到纪念馆的路程是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千米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8847799"/>
              </p:ext>
            </p:extLst>
          </p:nvPr>
        </p:nvGraphicFramePr>
        <p:xfrm>
          <a:off x="2423745" y="4293060"/>
          <a:ext cx="6840475" cy="1155700"/>
        </p:xfrm>
        <a:graphic>
          <a:graphicData uri="http://schemas.openxmlformats.org/drawingml/2006/table">
            <a:tbl>
              <a:tblPr firstRow="1" firstCol="1" bandRow="1"/>
              <a:tblGrid>
                <a:gridCol w="2555782">
                  <a:extLst>
                    <a:ext uri="{9D8B030D-6E8A-4147-A177-3AD203B41FA5}">
                      <a16:colId xmlns:a16="http://schemas.microsoft.com/office/drawing/2014/main" val="3369112093"/>
                    </a:ext>
                  </a:extLst>
                </a:gridCol>
                <a:gridCol w="1428231">
                  <a:extLst>
                    <a:ext uri="{9D8B030D-6E8A-4147-A177-3AD203B41FA5}">
                      <a16:colId xmlns:a16="http://schemas.microsoft.com/office/drawing/2014/main" val="625266763"/>
                    </a:ext>
                  </a:extLst>
                </a:gridCol>
                <a:gridCol w="1428231">
                  <a:extLst>
                    <a:ext uri="{9D8B030D-6E8A-4147-A177-3AD203B41FA5}">
                      <a16:colId xmlns:a16="http://schemas.microsoft.com/office/drawing/2014/main" val="3376645306"/>
                    </a:ext>
                  </a:extLst>
                </a:gridCol>
                <a:gridCol w="1428231">
                  <a:extLst>
                    <a:ext uri="{9D8B030D-6E8A-4147-A177-3AD203B41FA5}">
                      <a16:colId xmlns:a16="http://schemas.microsoft.com/office/drawing/2014/main" val="3159990200"/>
                    </a:ext>
                  </a:extLst>
                </a:gridCol>
              </a:tblGrid>
              <a:tr h="2178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t/</a:t>
                      </a: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小时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36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36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36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9691853"/>
                  </a:ext>
                </a:extLst>
              </a:tr>
              <a:tr h="2178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s/</a:t>
                      </a:r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千米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4269970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3863845" y="3319694"/>
            <a:ext cx="8771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7802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51615" y="476795"/>
            <a:ext cx="106567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是线段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上一点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分别以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BP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为边作正方形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两个正方形的面积之和为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S.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之间的关系式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image70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7968130" y="2492935"/>
            <a:ext cx="3024210" cy="187213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45147" y="3284990"/>
            <a:ext cx="698448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:(1)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∵AB=</a:t>
            </a:r>
            <a:r>
              <a:rPr lang="en-US" altLang="zh-CN" sz="36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∴BP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=a-x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∴S=x</a:t>
            </a:r>
            <a:r>
              <a:rPr lang="en-US" altLang="zh-CN" sz="36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a-x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36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ax+a</a:t>
            </a:r>
            <a:r>
              <a:rPr lang="en-US" altLang="zh-CN" sz="36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442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623620" y="476795"/>
                <a:ext cx="8367996" cy="892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比较两个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的大小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476795"/>
                <a:ext cx="8367996" cy="892552"/>
              </a:xfrm>
              <a:prstGeom prst="rect">
                <a:avLst/>
              </a:prstGeom>
              <a:blipFill>
                <a:blip r:embed="rId3"/>
                <a:stretch>
                  <a:fillRect l="-2185" r="-1529" b="-102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623620" y="1348074"/>
                <a:ext cx="9072630" cy="44040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可得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den>
                            </m:f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</m:d>
                      </m:e>
                      <m: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a+a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𝟑</m:t>
                                </m:r>
                              </m:den>
                            </m:f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</m:d>
                      </m:e>
                      <m: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a+a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∵a&gt;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时的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大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1348074"/>
                <a:ext cx="9072630" cy="4404026"/>
              </a:xfrm>
              <a:prstGeom prst="rect">
                <a:avLst/>
              </a:prstGeom>
              <a:blipFill>
                <a:blip r:embed="rId4"/>
                <a:stretch>
                  <a:fillRect l="-2015" b="-12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70.jpeg"/>
          <p:cNvPicPr/>
          <p:nvPr/>
        </p:nvPicPr>
        <p:blipFill>
          <a:blip r:embed="rId5"/>
          <a:stretch>
            <a:fillRect/>
          </a:stretch>
        </p:blipFill>
        <p:spPr>
          <a:xfrm>
            <a:off x="8184145" y="1369347"/>
            <a:ext cx="3240225" cy="201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91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3620" y="404790"/>
            <a:ext cx="106567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存在最小值吗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如果存在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请写出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的最小值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如果不存在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请说明理由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767630" y="2348925"/>
                <a:ext cx="7416516" cy="29506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可得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ax+a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den>
                            </m:f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</m:d>
                      </m:e>
                      <m: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 err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 err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≤</a:t>
                </a:r>
                <a:r>
                  <a:rPr lang="en-US" altLang="zh-CN" sz="3600" b="1" i="1" dirty="0" err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取得最小值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/>
                </a:r>
                <a:b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2348925"/>
                <a:ext cx="7416516" cy="2950616"/>
              </a:xfrm>
              <a:prstGeom prst="rect">
                <a:avLst/>
              </a:prstGeom>
              <a:blipFill>
                <a:blip r:embed="rId3"/>
                <a:stretch>
                  <a:fillRect l="-2547" t="-3926" r="-23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70.jpeg"/>
          <p:cNvPicPr/>
          <p:nvPr/>
        </p:nvPicPr>
        <p:blipFill>
          <a:blip r:embed="rId4"/>
          <a:stretch>
            <a:fillRect/>
          </a:stretch>
        </p:blipFill>
        <p:spPr>
          <a:xfrm>
            <a:off x="8184145" y="1369347"/>
            <a:ext cx="3240225" cy="201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753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67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079860" y="692810"/>
            <a:ext cx="3096215" cy="504035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95624" y="1772885"/>
            <a:ext cx="10728745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(2024·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山东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汽车以每小时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千米的速度匀速行驶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行驶的路程随时间的变化而变化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在这个变化过程中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自变量是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汽车	        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路程	        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速度	            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</a:t>
            </a:r>
            <a:endParaRPr kumimoji="0" lang="zh-CN" alt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87805" y="3645015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92975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23619" y="352212"/>
            <a:ext cx="10728745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如图是汽车加完汽油后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加油机显示屏上显示的内容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在加油过程中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加油机显示屏上的三个量中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常量是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1815" y="2276920"/>
            <a:ext cx="4009524" cy="227619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71485" y="4657524"/>
            <a:ext cx="103687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金额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B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数量</a:t>
            </a:r>
          </a:p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单价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D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金额和数量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88505" y="2233337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07803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82877" y="476795"/>
            <a:ext cx="110575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一蓄水池中有水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m</a:t>
            </a:r>
            <a:r>
              <a:rPr lang="en-US" altLang="zh-CN" sz="32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打开排水阀门开始放水后蓄水池中水量与放水时间有如下关系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085199"/>
              </p:ext>
            </p:extLst>
          </p:nvPr>
        </p:nvGraphicFramePr>
        <p:xfrm>
          <a:off x="2567755" y="1581541"/>
          <a:ext cx="7560528" cy="1521460"/>
        </p:xfrm>
        <a:graphic>
          <a:graphicData uri="http://schemas.openxmlformats.org/drawingml/2006/table">
            <a:tbl>
              <a:tblPr firstRow="1" firstCol="1" bandRow="1"/>
              <a:tblGrid>
                <a:gridCol w="3060213">
                  <a:extLst>
                    <a:ext uri="{9D8B030D-6E8A-4147-A177-3AD203B41FA5}">
                      <a16:colId xmlns:a16="http://schemas.microsoft.com/office/drawing/2014/main" val="3623945109"/>
                    </a:ext>
                  </a:extLst>
                </a:gridCol>
                <a:gridCol w="900063">
                  <a:extLst>
                    <a:ext uri="{9D8B030D-6E8A-4147-A177-3AD203B41FA5}">
                      <a16:colId xmlns:a16="http://schemas.microsoft.com/office/drawing/2014/main" val="818696713"/>
                    </a:ext>
                  </a:extLst>
                </a:gridCol>
                <a:gridCol w="900063">
                  <a:extLst>
                    <a:ext uri="{9D8B030D-6E8A-4147-A177-3AD203B41FA5}">
                      <a16:colId xmlns:a16="http://schemas.microsoft.com/office/drawing/2014/main" val="3720368110"/>
                    </a:ext>
                  </a:extLst>
                </a:gridCol>
                <a:gridCol w="900063">
                  <a:extLst>
                    <a:ext uri="{9D8B030D-6E8A-4147-A177-3AD203B41FA5}">
                      <a16:colId xmlns:a16="http://schemas.microsoft.com/office/drawing/2014/main" val="2133171361"/>
                    </a:ext>
                  </a:extLst>
                </a:gridCol>
                <a:gridCol w="900063">
                  <a:extLst>
                    <a:ext uri="{9D8B030D-6E8A-4147-A177-3AD203B41FA5}">
                      <a16:colId xmlns:a16="http://schemas.microsoft.com/office/drawing/2014/main" val="673838937"/>
                    </a:ext>
                  </a:extLst>
                </a:gridCol>
                <a:gridCol w="900063">
                  <a:extLst>
                    <a:ext uri="{9D8B030D-6E8A-4147-A177-3AD203B41FA5}">
                      <a16:colId xmlns:a16="http://schemas.microsoft.com/office/drawing/2014/main" val="4016818761"/>
                    </a:ext>
                  </a:extLst>
                </a:gridCol>
              </a:tblGrid>
              <a:tr h="2178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放水时间</a:t>
                      </a:r>
                      <a:r>
                        <a:rPr lang="en-US" sz="3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8704347"/>
                  </a:ext>
                </a:extLst>
              </a:tr>
              <a:tr h="2178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蓄水池中水量</a:t>
                      </a:r>
                      <a:r>
                        <a:rPr lang="en-US" sz="3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32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48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46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44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7631879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63994" y="3356995"/>
            <a:ext cx="11004385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下列说法不正确的是</a:t>
            </a: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 　</a:t>
            </a: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在这个变化中</a:t>
            </a: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自变量是放水时间</a:t>
            </a: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因变量是蓄水池中水量</a:t>
            </a:r>
            <a:endParaRPr kumimoji="0" lang="zh-CN" alt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蓄水池每分钟放水</a:t>
            </a: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</a:t>
            </a:r>
            <a:r>
              <a:rPr kumimoji="0" lang="en-US" altLang="zh-CN" sz="3200" b="1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kumimoji="0" lang="en-US" altLang="zh-CN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放水</a:t>
            </a: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 min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</a:t>
            </a: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蓄水池中水量为</a:t>
            </a: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 m</a:t>
            </a:r>
            <a:r>
              <a:rPr kumimoji="0" lang="en-US" altLang="zh-CN" sz="3200" b="1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kumimoji="0" lang="en-US" altLang="zh-CN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蓄水池一共可以放水</a:t>
            </a: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 min</a:t>
            </a:r>
            <a:endParaRPr kumimoji="0" lang="en-US" altLang="zh-CN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105800" y="33569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6077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3620" y="620805"/>
            <a:ext cx="1087275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某市居民用电价格是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58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千瓦时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居民应付电费为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用电量为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千瓦时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其中常量是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变量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endParaRPr lang="en-US" altLang="zh-CN" sz="36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(2024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·成都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“早穿皮袄午穿纱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围着火炉吃西瓜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”这句谚语反映了我国新疆地区一天中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温度随时间变化而变化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其中自变量是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因变量是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040135" y="1628875"/>
            <a:ext cx="9925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58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487680" y="2317063"/>
            <a:ext cx="1083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799910" y="4869100"/>
            <a:ext cx="1111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904195" y="4869100"/>
            <a:ext cx="1111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31614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7630" y="764815"/>
            <a:ext cx="1080075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(2024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·陕西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ABD8D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【教材改编】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等腰三角形周长为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cm,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底边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长为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cm,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腰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长为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cm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的函数关系式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7630" y="3645015"/>
            <a:ext cx="3264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:(1)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862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7630" y="548800"/>
            <a:ext cx="4312399" cy="8181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的取值范围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7630" y="1700880"/>
            <a:ext cx="109447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三角形任意两边之和大于第三边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10,</a:t>
            </a:r>
            <a:endParaRPr lang="zh-CN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x&gt;</a:t>
            </a:r>
            <a:r>
              <a:rPr lang="en-US" altLang="zh-CN" sz="36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∴x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∵y&gt;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∴x&lt;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∴x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的取值范围是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&lt;x&lt;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80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68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583895" y="620805"/>
            <a:ext cx="2736190" cy="432030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911640" y="1268850"/>
            <a:ext cx="10584735" cy="4555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下面每个选项中给出了某个变化过程中的两个变量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不是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的函数的选项是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kumimoji="0" lang="en-US" altLang="zh-CN" sz="36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正方形的面积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这个正方形的周长</a:t>
            </a:r>
            <a:endParaRPr kumimoji="0" lang="zh-CN" alt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kumimoji="0" lang="en-US" altLang="zh-CN" sz="36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一个正数的算术平方根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这个正数</a:t>
            </a:r>
            <a:endParaRPr kumimoji="0" lang="zh-CN" alt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kumimoji="0" lang="en-US" altLang="zh-CN" sz="36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圆的面积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这个圆的直径</a:t>
            </a:r>
            <a:endParaRPr kumimoji="0" lang="zh-CN" alt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kumimoji="0" lang="en-US" altLang="zh-CN" sz="36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一个正数的平方根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这个正数</a:t>
            </a:r>
            <a:endParaRPr kumimoji="0" lang="zh-CN" alt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44170" y="2204915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2417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23619" y="692810"/>
            <a:ext cx="11016765" cy="5029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ts val="5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端午节期间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某商场搞优惠促销活动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其活动内容是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凡在本商场一次性购买粽子超过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元者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超过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元的部分按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折优惠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在此活动中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李明到该商场一次性购买单价为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元的礼盒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&gt;2)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件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则应付款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与商品件数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件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之间的关系式是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5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kumimoji="0" lang="en-US" altLang="zh-CN" sz="36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=48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                </a:t>
            </a:r>
            <a:r>
              <a:rPr kumimoji="0" lang="en-US" altLang="zh-CN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kumimoji="0" lang="en-US" altLang="zh-CN" sz="36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=48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+20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5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kumimoji="0" lang="en-US" altLang="zh-CN" sz="36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=48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-80	                            </a:t>
            </a:r>
            <a:r>
              <a:rPr kumimoji="0" lang="en-US" altLang="zh-CN" sz="3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kumimoji="0" lang="en-US" altLang="zh-CN" sz="36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=48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+40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19960" y="3645015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40548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1913</TotalTime>
  <Words>884</Words>
  <Application>Microsoft Office PowerPoint</Application>
  <PresentationFormat>宽屏</PresentationFormat>
  <Paragraphs>112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等线</vt:lpstr>
      <vt:lpstr>等线 Light</vt:lpstr>
      <vt:lpstr>方正书宋_GBK</vt:lpstr>
      <vt:lpstr>黑体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</cp:lastModifiedBy>
  <cp:revision>157</cp:revision>
  <dcterms:created xsi:type="dcterms:W3CDTF">2024-04-24T12:16:48Z</dcterms:created>
  <dcterms:modified xsi:type="dcterms:W3CDTF">2024-11-13T15:53:30Z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